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15"/>
  </p:notesMasterIdLst>
  <p:sldIdLst>
    <p:sldId id="256" r:id="rId2"/>
    <p:sldId id="260" r:id="rId3"/>
    <p:sldId id="261" r:id="rId4"/>
    <p:sldId id="266" r:id="rId5"/>
    <p:sldId id="268" r:id="rId6"/>
    <p:sldId id="264" r:id="rId7"/>
    <p:sldId id="258" r:id="rId8"/>
    <p:sldId id="262" r:id="rId9"/>
    <p:sldId id="267" r:id="rId10"/>
    <p:sldId id="263" r:id="rId11"/>
    <p:sldId id="265" r:id="rId12"/>
    <p:sldId id="257" r:id="rId13"/>
    <p:sldId id="269"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37" autoAdjust="0"/>
  </p:normalViewPr>
  <p:slideViewPr>
    <p:cSldViewPr>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8E0DBE-2531-4D5D-B1D9-E0A53378CA61}" type="datetimeFigureOut">
              <a:rPr lang="en-US" smtClean="0"/>
              <a:t>11/9/2017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793580-065C-4B08-864F-F42BB26B98B2}" type="slidenum">
              <a:rPr lang="en-US" smtClean="0"/>
              <a:t>‹#›</a:t>
            </a:fld>
            <a:endParaRPr lang="en-US"/>
          </a:p>
        </p:txBody>
      </p:sp>
    </p:spTree>
    <p:extLst>
      <p:ext uri="{BB962C8B-B14F-4D97-AF65-F5344CB8AC3E}">
        <p14:creationId xmlns:p14="http://schemas.microsoft.com/office/powerpoint/2010/main" val="2881658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793580-065C-4B08-864F-F42BB26B98B2}" type="slidenum">
              <a:rPr lang="en-US" smtClean="0"/>
              <a:t>2</a:t>
            </a:fld>
            <a:endParaRPr lang="en-US"/>
          </a:p>
        </p:txBody>
      </p:sp>
    </p:spTree>
    <p:extLst>
      <p:ext uri="{BB962C8B-B14F-4D97-AF65-F5344CB8AC3E}">
        <p14:creationId xmlns:p14="http://schemas.microsoft.com/office/powerpoint/2010/main" val="245532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Grad</a:t>
            </a:r>
            <a:r>
              <a:rPr lang="en-US" baseline="0" dirty="0" smtClean="0"/>
              <a:t> = 0 everywhere as t goes to infinity, Fick’s laws – can’t show Fick’s laws yet though…. Awkward.</a:t>
            </a:r>
            <a:endParaRPr lang="en-US" dirty="0"/>
          </a:p>
        </p:txBody>
      </p:sp>
      <p:sp>
        <p:nvSpPr>
          <p:cNvPr id="4" name="Slide Number Placeholder 3"/>
          <p:cNvSpPr>
            <a:spLocks noGrp="1"/>
          </p:cNvSpPr>
          <p:nvPr>
            <p:ph type="sldNum" sz="quarter" idx="10"/>
          </p:nvPr>
        </p:nvSpPr>
        <p:spPr/>
        <p:txBody>
          <a:bodyPr/>
          <a:lstStyle/>
          <a:p>
            <a:fld id="{93793580-065C-4B08-864F-F42BB26B98B2}" type="slidenum">
              <a:rPr lang="en-US" smtClean="0"/>
              <a:t>5</a:t>
            </a:fld>
            <a:endParaRPr lang="en-US"/>
          </a:p>
        </p:txBody>
      </p:sp>
    </p:spTree>
    <p:extLst>
      <p:ext uri="{BB962C8B-B14F-4D97-AF65-F5344CB8AC3E}">
        <p14:creationId xmlns:p14="http://schemas.microsoft.com/office/powerpoint/2010/main" val="21234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supply too. Limits/continuity (kind of) since quantity</a:t>
            </a:r>
            <a:r>
              <a:rPr lang="en-US" baseline="0" dirty="0" smtClean="0"/>
              <a:t> (and price, etc.) must be discrete, but we model them with continuous functions</a:t>
            </a:r>
            <a:endParaRPr lang="en-US" dirty="0"/>
          </a:p>
        </p:txBody>
      </p:sp>
      <p:sp>
        <p:nvSpPr>
          <p:cNvPr id="4" name="Slide Number Placeholder 3"/>
          <p:cNvSpPr>
            <a:spLocks noGrp="1"/>
          </p:cNvSpPr>
          <p:nvPr>
            <p:ph type="sldNum" sz="quarter" idx="10"/>
          </p:nvPr>
        </p:nvSpPr>
        <p:spPr/>
        <p:txBody>
          <a:bodyPr/>
          <a:lstStyle/>
          <a:p>
            <a:fld id="{93793580-065C-4B08-864F-F42BB26B98B2}" type="slidenum">
              <a:rPr lang="en-US" smtClean="0"/>
              <a:t>10</a:t>
            </a:fld>
            <a:endParaRPr lang="en-US"/>
          </a:p>
        </p:txBody>
      </p:sp>
    </p:spTree>
    <p:extLst>
      <p:ext uri="{BB962C8B-B14F-4D97-AF65-F5344CB8AC3E}">
        <p14:creationId xmlns:p14="http://schemas.microsoft.com/office/powerpoint/2010/main" val="2240599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of machine learning, in most</a:t>
            </a:r>
            <a:r>
              <a:rPr lang="en-US" baseline="0" dirty="0" smtClean="0"/>
              <a:t> basic sense, is to describe relationship between data with LOTS of variables. </a:t>
            </a:r>
          </a:p>
          <a:p>
            <a:r>
              <a:rPr lang="en-US" dirty="0" smtClean="0"/>
              <a:t>In most basic</a:t>
            </a:r>
            <a:r>
              <a:rPr lang="en-US" baseline="0" dirty="0" smtClean="0"/>
              <a:t> type of machine learning (support vector machine), data with many, many parameters is fed in, and sorted into “feature space”. Then, feature space is split into two regions to distinguish between two types of data (e.g. black/white pictures).This basic principle is extended for most other, more complex, types of machine learning. </a:t>
            </a:r>
          </a:p>
          <a:p>
            <a:endParaRPr lang="en-US" baseline="0" dirty="0" smtClean="0"/>
          </a:p>
          <a:p>
            <a:r>
              <a:rPr lang="en-US" baseline="0" dirty="0" smtClean="0"/>
              <a:t>Applications of machine learning: Google PageRank, Netflix Recommended, online advertising, research (classifying DNA, etc.), medical diagnosis (Watson), fraud detection, financial market analysis, natural language, computer vision (object recognition, see Google </a:t>
            </a:r>
            <a:r>
              <a:rPr lang="en-US" baseline="0" dirty="0" err="1" smtClean="0"/>
              <a:t>reCAPTCHA</a:t>
            </a:r>
            <a:r>
              <a:rPr lang="en-US" baseline="0" dirty="0" smtClean="0"/>
              <a:t> ), etc., etc. </a:t>
            </a:r>
          </a:p>
        </p:txBody>
      </p:sp>
      <p:sp>
        <p:nvSpPr>
          <p:cNvPr id="4" name="Slide Number Placeholder 3"/>
          <p:cNvSpPr>
            <a:spLocks noGrp="1"/>
          </p:cNvSpPr>
          <p:nvPr>
            <p:ph type="sldNum" sz="quarter" idx="10"/>
          </p:nvPr>
        </p:nvSpPr>
        <p:spPr/>
        <p:txBody>
          <a:bodyPr/>
          <a:lstStyle/>
          <a:p>
            <a:fld id="{93793580-065C-4B08-864F-F42BB26B98B2}" type="slidenum">
              <a:rPr lang="en-US" smtClean="0"/>
              <a:t>12</a:t>
            </a:fld>
            <a:endParaRPr lang="en-US"/>
          </a:p>
        </p:txBody>
      </p:sp>
    </p:spTree>
    <p:extLst>
      <p:ext uri="{BB962C8B-B14F-4D97-AF65-F5344CB8AC3E}">
        <p14:creationId xmlns:p14="http://schemas.microsoft.com/office/powerpoint/2010/main" val="4259498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11/9/2017</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11/9/2017</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D8BD707-D9CF-40AE-B4C6-C98DA3205C09}" type="datetimeFigureOut">
              <a:rPr lang="en-US" smtClean="0"/>
              <a:pPr/>
              <a:t>11/9/2017</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B6F15528-21DE-4FAA-801E-634DDDAF4B2B}" type="slidenum">
              <a:rPr lang="en-US" smtClean="0"/>
              <a:pPr/>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8.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7.png"/><Relationship Id="rId17" Type="http://schemas.openxmlformats.org/officeDocument/2006/relationships/image" Target="../media/image12.png"/><Relationship Id="rId2" Type="http://schemas.openxmlformats.org/officeDocument/2006/relationships/tags" Target="../tags/tag4.xml"/><Relationship Id="rId16" Type="http://schemas.openxmlformats.org/officeDocument/2006/relationships/image" Target="../media/image11.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6.png"/><Relationship Id="rId5" Type="http://schemas.openxmlformats.org/officeDocument/2006/relationships/tags" Target="../tags/tag7.xml"/><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tags" Target="../tags/tag6.xml"/><Relationship Id="rId9" Type="http://schemas.openxmlformats.org/officeDocument/2006/relationships/slideLayout" Target="../slideLayouts/slideLayout2.xml"/><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Functions of Several Variables</a:t>
            </a:r>
            <a:endParaRPr lang="en-US" sz="5400" dirty="0"/>
          </a:p>
        </p:txBody>
      </p:sp>
    </p:spTree>
    <p:extLst>
      <p:ext uri="{BB962C8B-B14F-4D97-AF65-F5344CB8AC3E}">
        <p14:creationId xmlns:p14="http://schemas.microsoft.com/office/powerpoint/2010/main" val="22356617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921" y="160338"/>
            <a:ext cx="8912225" cy="1371600"/>
          </a:xfrm>
        </p:spPr>
        <p:txBody>
          <a:bodyPr/>
          <a:lstStyle/>
          <a:p>
            <a:r>
              <a:rPr lang="en-US" dirty="0" smtClean="0"/>
              <a:t>Economic Demand</a:t>
            </a:r>
            <a:endParaRPr lang="en-US" dirty="0"/>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86400" y="1928682"/>
            <a:ext cx="2819400" cy="3722224"/>
          </a:xfrm>
          <a:prstGeom prst="rect">
            <a:avLst/>
          </a:prstGeom>
        </p:spPr>
      </p:pic>
      <p:pic>
        <p:nvPicPr>
          <p:cNvPr id="16" name="Picture 1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24000" y="1928682"/>
            <a:ext cx="1575718" cy="380999"/>
          </a:xfrm>
          <a:prstGeom prst="rect">
            <a:avLst/>
          </a:prstGeom>
        </p:spPr>
      </p:pic>
      <p:sp>
        <p:nvSpPr>
          <p:cNvPr id="15" name="AutoShape 2" descr="Image result for demand cur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http://i.investopedia.com/content/term/demand_curve/slide2.jpg"/>
          <p:cNvPicPr>
            <a:picLocks noGrp="1" noChangeAspect="1" noChangeArrowheads="1"/>
          </p:cNvPicPr>
          <p:nvPr>
            <p:ph idx="1"/>
          </p:nvPr>
        </p:nvPicPr>
        <p:blipFill rotWithShape="1">
          <a:blip r:embed="rId7">
            <a:extLst>
              <a:ext uri="{28A0092B-C50C-407E-A947-70E740481C1C}">
                <a14:useLocalDpi xmlns:a14="http://schemas.microsoft.com/office/drawing/2010/main" val="0"/>
              </a:ext>
            </a:extLst>
          </a:blip>
          <a:srcRect l="12361" t="12791" r="19690" b="10813"/>
          <a:stretch/>
        </p:blipFill>
        <p:spPr bwMode="auto">
          <a:xfrm>
            <a:off x="460375" y="2514600"/>
            <a:ext cx="3962400" cy="334122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4975654" y="1676400"/>
            <a:ext cx="0" cy="48768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10920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24800" cy="1371600"/>
          </a:xfrm>
        </p:spPr>
        <p:txBody>
          <a:bodyPr>
            <a:normAutofit/>
          </a:bodyPr>
          <a:lstStyle/>
          <a:p>
            <a:r>
              <a:rPr lang="en-US" dirty="0" smtClean="0"/>
              <a:t>Cobb-Douglas Production</a:t>
            </a:r>
            <a:endParaRPr lang="en-US" dirty="0"/>
          </a:p>
        </p:txBody>
      </p:sp>
      <p:pic>
        <p:nvPicPr>
          <p:cNvPr id="8196" name="Picture 4 1" descr="https://upload.wikimedia.org/wikipedia/commons/c/c6/Cobb_dougla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4571692" cy="2942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591433" y="3124200"/>
            <a:ext cx="2895600" cy="1421190"/>
          </a:xfrm>
          <a:prstGeom prst="rect">
            <a:avLst/>
          </a:prstGeom>
        </p:spPr>
      </p:pic>
    </p:spTree>
    <p:extLst>
      <p:ext uri="{BB962C8B-B14F-4D97-AF65-F5344CB8AC3E}">
        <p14:creationId xmlns:p14="http://schemas.microsoft.com/office/powerpoint/2010/main" val="3092542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pic>
        <p:nvPicPr>
          <p:cNvPr id="2050" name="Picture 2" descr="FEATURE&#10;SPACE&#10; "/>
          <p:cNvPicPr>
            <a:picLocks noChangeAspect="1" noChangeArrowheads="1"/>
          </p:cNvPicPr>
          <p:nvPr/>
        </p:nvPicPr>
        <p:blipFill rotWithShape="1">
          <a:blip r:embed="rId3">
            <a:extLst>
              <a:ext uri="{28A0092B-C50C-407E-A947-70E740481C1C}">
                <a14:useLocalDpi xmlns:a14="http://schemas.microsoft.com/office/drawing/2010/main" val="0"/>
              </a:ext>
            </a:extLst>
          </a:blip>
          <a:srcRect l="1583" t="28704" r="3038" b="10457"/>
          <a:stretch/>
        </p:blipFill>
        <p:spPr bwMode="auto">
          <a:xfrm>
            <a:off x="381000" y="1828800"/>
            <a:ext cx="8441836"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45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google image captcha"/>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0255"/>
          <a:stretch/>
        </p:blipFill>
        <p:spPr bwMode="auto">
          <a:xfrm>
            <a:off x="5562600" y="1871434"/>
            <a:ext cx="2532707" cy="4373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t>Machine Learning Ex. Google </a:t>
            </a:r>
            <a:r>
              <a:rPr lang="en-US" dirty="0" err="1" smtClean="0"/>
              <a:t>ReCAPTCHA</a:t>
            </a:r>
            <a:endParaRPr lang="en-US" dirty="0"/>
          </a:p>
        </p:txBody>
      </p:sp>
      <p:pic>
        <p:nvPicPr>
          <p:cNvPr id="4102" name="Picture 6" descr="Image result for recaptcha stop sig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96016"/>
            <a:ext cx="3009900" cy="4724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google image captch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352800"/>
            <a:ext cx="3047999" cy="2298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23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a:t>
            </a:r>
            <a:endParaRPr lang="en-US" dirty="0"/>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14400" y="2514600"/>
            <a:ext cx="7391400" cy="2846555"/>
          </a:xfrm>
          <a:prstGeom prst="rect">
            <a:avLst/>
          </a:prstGeom>
        </p:spPr>
      </p:pic>
    </p:spTree>
    <p:extLst>
      <p:ext uri="{BB962C8B-B14F-4D97-AF65-F5344CB8AC3E}">
        <p14:creationId xmlns:p14="http://schemas.microsoft.com/office/powerpoint/2010/main" val="2130186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Gravitational Potential</a:t>
            </a:r>
            <a:endParaRPr lang="en-US" dirty="0"/>
          </a:p>
        </p:txBody>
      </p:sp>
      <p:pic>
        <p:nvPicPr>
          <p:cNvPr id="1026" name="Picture 2" descr="https://upload.wikimedia.org/wikipedia/commons/d/d9/GravityPotential.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733800" y="2438400"/>
            <a:ext cx="4988955"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4800" y="2644346"/>
            <a:ext cx="2988928" cy="2916602"/>
          </a:xfrm>
          <a:prstGeom prst="rect">
            <a:avLst/>
          </a:prstGeom>
        </p:spPr>
      </p:pic>
    </p:spTree>
    <p:extLst>
      <p:ext uri="{BB962C8B-B14F-4D97-AF65-F5344CB8AC3E}">
        <p14:creationId xmlns:p14="http://schemas.microsoft.com/office/powerpoint/2010/main" val="3952712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Chemistry</a:t>
            </a:r>
            <a:endParaRPr lang="en-US" dirty="0"/>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81000" y="2256377"/>
            <a:ext cx="4081389" cy="374147"/>
          </a:xfrm>
          <a:prstGeom prst="rect">
            <a:avLst/>
          </a:prstGeom>
        </p:spPr>
      </p:pic>
      <p:pic>
        <p:nvPicPr>
          <p:cNvPr id="5" name="Picture 4"/>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115065" y="3251363"/>
            <a:ext cx="2555789" cy="409514"/>
          </a:xfrm>
          <a:prstGeom prst="rect">
            <a:avLst/>
          </a:prstGeom>
        </p:spPr>
      </p:pic>
      <p:pic>
        <p:nvPicPr>
          <p:cNvPr id="8" name="Picture 7"/>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876799" y="1670007"/>
            <a:ext cx="3547242" cy="507674"/>
          </a:xfrm>
          <a:prstGeom prst="rect">
            <a:avLst/>
          </a:prstGeom>
        </p:spPr>
      </p:pic>
      <p:pic>
        <p:nvPicPr>
          <p:cNvPr id="9" name="Picture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04335" y="4077444"/>
            <a:ext cx="2232204" cy="393686"/>
          </a:xfrm>
          <a:prstGeom prst="rect">
            <a:avLst/>
          </a:prstGeom>
        </p:spPr>
      </p:pic>
      <p:pic>
        <p:nvPicPr>
          <p:cNvPr id="13" name="Picture 12"/>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02508" y="5625398"/>
            <a:ext cx="3453776" cy="524953"/>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334000" y="2685461"/>
            <a:ext cx="2890575" cy="723837"/>
          </a:xfrm>
          <a:prstGeom prst="rect">
            <a:avLst/>
          </a:prstGeom>
        </p:spPr>
      </p:pic>
      <p:pic>
        <p:nvPicPr>
          <p:cNvPr id="15" name="Picture 1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876799" y="5689763"/>
            <a:ext cx="3346961" cy="396225"/>
          </a:xfrm>
          <a:prstGeom prst="rect">
            <a:avLst/>
          </a:prstGeom>
        </p:spPr>
      </p:pic>
      <p:pic>
        <p:nvPicPr>
          <p:cNvPr id="17" name="Picture 16"/>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3614862" y="4330849"/>
            <a:ext cx="4809179" cy="629238"/>
          </a:xfrm>
          <a:prstGeom prst="rect">
            <a:avLst/>
          </a:prstGeom>
        </p:spPr>
      </p:pic>
    </p:spTree>
    <p:extLst>
      <p:ext uri="{BB962C8B-B14F-4D97-AF65-F5344CB8AC3E}">
        <p14:creationId xmlns:p14="http://schemas.microsoft.com/office/powerpoint/2010/main" val="1581505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a:t>
            </a:r>
            <a:endParaRPr lang="en-US" dirty="0"/>
          </a:p>
        </p:txBody>
      </p:sp>
      <p:pic>
        <p:nvPicPr>
          <p:cNvPr id="3076" name="Picture 4" descr="https://upload.wikimedia.org/wikipedia/commons/4/4d/DiffusionMicroMacro.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19400" y="2514600"/>
            <a:ext cx="3429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022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Acoustic Pressure</a:t>
            </a:r>
            <a:endParaRPr lang="en-US" dirty="0"/>
          </a:p>
        </p:txBody>
      </p:sp>
      <p:pic>
        <p:nvPicPr>
          <p:cNvPr id="4098" name="Picture 2" descr="Image result for pressure fiel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74031"/>
            <a:ext cx="76200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846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a:t>
            </a:r>
            <a:endParaRPr lang="en-US" dirty="0"/>
          </a:p>
        </p:txBody>
      </p:sp>
      <p:pic>
        <p:nvPicPr>
          <p:cNvPr id="1028" name="Picture 4" descr="https://ka-perseus-images.s3.amazonaws.com/77edd04ad424b9407242c2f4ea6d8806c4f4fdea.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6" t="377" r="436" b="9730"/>
          <a:stretch/>
        </p:blipFill>
        <p:spPr bwMode="auto">
          <a:xfrm>
            <a:off x="1295400" y="1752600"/>
            <a:ext cx="6577321" cy="456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592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Humidity</a:t>
            </a:r>
            <a:endParaRPr lang="en-US" dirty="0"/>
          </a:p>
        </p:txBody>
      </p:sp>
      <p:pic>
        <p:nvPicPr>
          <p:cNvPr id="2056" name="Picture 8" descr="Image result for humidity ma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1491" y="1752600"/>
            <a:ext cx="5831417" cy="437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855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Chill</a:t>
            </a:r>
            <a:endParaRPr lang="en-US" dirty="0"/>
          </a:p>
        </p:txBody>
      </p:sp>
      <p:pic>
        <p:nvPicPr>
          <p:cNvPr id="9222" name="Picture 6" descr="https://4.bp.blogspot.com/-D6eews1GMJ4/UtGIlSZ_2KI/AAAAAAAABbA/BI6GSM0AcOA/s1600/windchill_new.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90600" y="1447800"/>
            <a:ext cx="6658260" cy="43735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9600" y="5907847"/>
            <a:ext cx="7696200" cy="307986"/>
          </a:xfrm>
          <a:prstGeom prst="rect">
            <a:avLst/>
          </a:prstGeom>
        </p:spPr>
      </p:pic>
    </p:spTree>
    <p:extLst>
      <p:ext uri="{BB962C8B-B14F-4D97-AF65-F5344CB8AC3E}">
        <p14:creationId xmlns:p14="http://schemas.microsoft.com/office/powerpoint/2010/main" val="21739130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600"/>
  <p:tag name="ORIGINALHEIGHT" val="663.667"/>
  <p:tag name="ORIGINALWIDTH" val="1723.285"/>
  <p:tag name="LATEXADDIN" val="\documentclass{article}&#10;\usepackage{amsmath}&#10;\usepackage{setspace}&#10;\usepackage{color}&#10;\pagestyle{empty}&#10;\begin{document}&#10;&#10;\begin{align*}&#10;f(x, y, z) &amp;= f(x_1, x_2, x_3) \\&#10;&amp;= f(\mathbf{x}) \\&#10;&amp;= f(\mathbf{r})&#10;\end{align*}&#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600"/>
  <p:tag name="ORIGINALHEIGHT" val="157.4803"/>
  <p:tag name="ORIGINALWIDTH" val="1203.599"/>
  <p:tag name="LATEXADDIN" val="\documentclass{article}&#10;\usepackage{amsmath}&#10;\usepackage{setspace}&#10;\usepackage{color}&#10;\pagestyle{empty}&#10;\begin{document}&#10;&#10;\[&#10;k = Ae^{ -E_a / (k_{B} T) }&#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600"/>
  <p:tag name="ORIGINALHEIGHT" val="28.80142"/>
  <p:tag name="ORIGINALWIDTH" val="719.7074"/>
  <p:tag name="LATEXADDIN" val="\documentclass{article}&#10;\usepackage{amsmath}&#10;\usepackage{setspace}&#10;\usepackage{color}&#10;\pagestyle{empty}&#10;\begin{document}&#10;&#10;\[&#10;\text{Wind Chill (F$^\circ$)} = 35.74 + 0.6215T - 35.75V^{0.16} + 0.4275TV^{0.16}&#10;\]&#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600"/>
  <p:tag name="ORIGINALHEIGHT" val="1660.292"/>
  <p:tag name="ORIGINALWIDTH" val="1257.593"/>
  <p:tag name="LATEXADDIN" val="\documentclass{article}&#10;\usepackage{amsmath}&#10;\usepackage{setspace}&#10;\usepackage{color}&#10;\pagestyle{empty}&#10;\begin{document}&#10;&#10;\begin{align*}&#10;Q_d( &amp;\text{Price,} \\&#10;&amp;\text{Income,} \\&#10;&amp;\text{Quality, } \\&#10;&amp;\text{Advertising, } \\&#10;&amp;\text{Substitutes, } \\&#10;&amp;\text{Compliments, } \\&#10;&amp;\text{Expectations} )&#10;\end{align*}&#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600"/>
  <p:tag name="ORIGINALHEIGHT" val="165.7293"/>
  <p:tag name="ORIGINALWIDTH" val="685.4143"/>
  <p:tag name="LATEXADDIN" val="\documentclass{article}&#10;\usepackage{amsmath}&#10;\usepackage{setspace}&#10;\usepackage{color}&#10;\pagestyle{empty}&#10;\begin{document}&#10;&#10;\[&#10;Q_d (\text{Price})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600"/>
  <p:tag name="ORIGINALHEIGHT" val="480.6899"/>
  <p:tag name="ORIGINALWIDTH" val="979.3776"/>
  <p:tag name="LATEXADDIN" val="\documentclass{article}&#10;\usepackage{amsmath}&#10;\usepackage{setspace}&#10;\usepackage{color}&#10;\pagestyle{empty}&#10;\begin{document}&#10;&#10;\begin{flushleft}&#10;For one good: \\&#10;\end{flushleft}&#10;$Y = AL^{\beta}K^{\alpha}$&#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600"/>
  <p:tag name="ORIGINALHEIGHT" val="1028.121"/>
  <p:tag name="ORIGINALWIDTH" val="1053.618"/>
  <p:tag name="LATEXADDIN" val="\documentclass{article}&#10;\usepackage{amsmath}&#10;\usepackage{setspace}&#10;\usepackage{color}&#10;\pagestyle{empty}&#10;\begin{document}&#10;&#10;\begin{align*}&#10;V_{g}( \mathbf{r} ) &amp;= \frac{U_{g}}{m} \\&#10;&amp;= \frac{ -GM }{ |\mathbf{r}| } \\&#10;&amp;\approx g \Delta h&#10;\end{align*}&#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600"/>
  <p:tag name="ORIGINALHEIGHT" val="122.9846"/>
  <p:tag name="ORIGINALWIDTH" val="1341.582"/>
  <p:tag name="LATEXADDIN" val="\documentclass{article}&#10;\usepackage{amsmath}&#10;\usepackage{setspace}&#10;\usepackage{color}&#10;\pagestyle{empty}&#10;\begin{document}&#10;&#10;\[&#10;\Delta G = \Delta H - T \Delta S&#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600"/>
  <p:tag name="ORIGINALHEIGHT" val="146.2317"/>
  <p:tag name="ORIGINALWIDTH" val="912.6359"/>
  <p:tag name="LATEXADDIN" val="\documentclass{article}&#10;\usepackage{amsmath}&#10;\usepackage{setspace}&#10;\usepackage{color}&#10;\pagestyle{empty}&#10;\begin{document}&#10;&#10;\[&#10;H = U + pV&#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600"/>
  <p:tag name="ORIGINALHEIGHT" val="117.7353"/>
  <p:tag name="ORIGINALWIDTH" val="822.6472"/>
  <p:tag name="LATEXADDIN" val="\documentclass{article}&#10;\usepackage{amsmath}&#10;\usepackage{setspace}&#10;\usepackage{color}&#10;\pagestyle{empty}&#10;\begin{document}&#10;&#10;\[&#10;PV = nRT&#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600"/>
  <p:tag name="ORIGINALHEIGHT" val="149.9813"/>
  <p:tag name="ORIGINALWIDTH" val="850.3937"/>
  <p:tag name="LATEXADDIN" val="\documentclass{article}&#10;\usepackage{amsmath}&#10;\usepackage{setspace}&#10;\usepackage{color}&#10;\pagestyle{empty}&#10;\begin{document}&#10;&#10;\[&#10;U = Q - W&#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600"/>
  <p:tag name="ORIGINALHEIGHT" val="165.7293"/>
  <p:tag name="ORIGINALWIDTH" val="1090.364"/>
  <p:tag name="LATEXADDIN" val="\documentclass{article}&#10;\usepackage{amsmath}&#10;\usepackage{setspace}&#10;\usepackage{color}&#10;\pagestyle{empty}&#10;\begin{document}&#10;&#10;\[&#10;G^\circ = -nFE^{\circ}_{\text{cell}}&#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600"/>
  <p:tag name="ORIGINALHEIGHT" val="341.2073"/>
  <p:tag name="ORIGINALWIDTH" val="1362.58"/>
  <p:tag name="LATEXADDIN" val="\documentclass{article}&#10;\usepackage{amsmath}&#10;\usepackage{setspace}&#10;\usepackage{color}&#10;\pagestyle{empty}&#10;\begin{document}&#10;&#10;\[&#10;E = E^\circ - \frac{ RT }{ nF } \ln{ Q }&#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600"/>
  <p:tag name="ORIGINALHEIGHT" val="155.9805"/>
  <p:tag name="ORIGINALWIDTH" val="1317.585"/>
  <p:tag name="LATEXADDIN" val="\documentclass{article}&#10;\usepackage{amsmath}&#10;\usepackage{setspace}&#10;\usepackage{color}&#10;\pagestyle{empty}&#10;\begin{document}&#10;&#10;\[&#10;G = G^\circ + RT \ln{ Q }&#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429</TotalTime>
  <Words>221</Words>
  <Application>Microsoft Office PowerPoint</Application>
  <PresentationFormat>On-screen Show (4:3)</PresentationFormat>
  <Paragraphs>23</Paragraphs>
  <Slides>13</Slides>
  <Notes>4</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Essential</vt:lpstr>
      <vt:lpstr>Functions of Several Variables</vt:lpstr>
      <vt:lpstr>Notation</vt:lpstr>
      <vt:lpstr>Gravitational Potential</vt:lpstr>
      <vt:lpstr>In Chemistry</vt:lpstr>
      <vt:lpstr>Diffusion</vt:lpstr>
      <vt:lpstr>Acoustic Pressure</vt:lpstr>
      <vt:lpstr>Temperature</vt:lpstr>
      <vt:lpstr>Humidity</vt:lpstr>
      <vt:lpstr>Wind Chill</vt:lpstr>
      <vt:lpstr>Economic Demand</vt:lpstr>
      <vt:lpstr>Cobb-Douglas Production</vt:lpstr>
      <vt:lpstr>Machine Learning</vt:lpstr>
      <vt:lpstr>Machine Learning Ex. Google ReCAPTCHA</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Qiu</dc:creator>
  <cp:lastModifiedBy>Richard</cp:lastModifiedBy>
  <cp:revision>29</cp:revision>
  <dcterms:created xsi:type="dcterms:W3CDTF">2006-08-16T00:00:00Z</dcterms:created>
  <dcterms:modified xsi:type="dcterms:W3CDTF">2017-11-10T04:16:45Z</dcterms:modified>
</cp:coreProperties>
</file>